
<file path=[Content_Types].xml><?xml version="1.0" encoding="utf-8"?>
<Types xmlns="http://schemas.openxmlformats.org/package/2006/content-types">
  <Default Extension="rels" ContentType="application/vnd.openxmlformats-package.relationships+xml"/>
  <Default Extension="fntdata" ContentType="application/x-fontdata"/>
  <Default Extension="xml" ContentType="application/xml"/>
  <Default Extension="jpg" ContentType="image/jpeg"/>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Roboto Slab"/>
      <p:regular r:id="rId13"/>
      <p:bold r:id="rId14"/>
    </p:embeddedFont>
    <p:embeddedFont>
      <p:font typeface="Roboto"/>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font" Target="fonts/RobotoSlab-regular.fntdata"/><Relationship Id="rId18" Type="http://schemas.openxmlformats.org/officeDocument/2006/relationships/font" Target="fonts/Roboto-boldItalic.fntdata"/><Relationship Id="rId8" Type="http://schemas.openxmlformats.org/officeDocument/2006/relationships/slide" Target="slides/slide3.xml"/><Relationship Id="rId3" Type="http://schemas.openxmlformats.org/officeDocument/2006/relationships/presProps" Target="presProps.xml"/><Relationship Id="rId21"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font" Target="fonts/Roboto-italic.fntdata"/><Relationship Id="rId7" Type="http://schemas.openxmlformats.org/officeDocument/2006/relationships/slide" Target="slides/slide2.xml"/><Relationship Id="rId2" Type="http://schemas.openxmlformats.org/officeDocument/2006/relationships/viewProps" Target="viewProps.xml"/><Relationship Id="rId16" Type="http://schemas.openxmlformats.org/officeDocument/2006/relationships/font" Target="fonts/Roboto-bold.fntdata"/><Relationship Id="rId20" Type="http://schemas.openxmlformats.org/officeDocument/2006/relationships/customXml" Target="../customXml/item2.xml"/><Relationship Id="rId11" Type="http://schemas.openxmlformats.org/officeDocument/2006/relationships/slide" Target="slides/slide6.xml"/><Relationship Id="rId1" Type="http://schemas.openxmlformats.org/officeDocument/2006/relationships/theme" Target="theme/theme2.xml"/><Relationship Id="rId6" Type="http://schemas.openxmlformats.org/officeDocument/2006/relationships/slide" Target="slides/slide1.xml"/><Relationship Id="rId15" Type="http://schemas.openxmlformats.org/officeDocument/2006/relationships/font" Target="fonts/Roboto-regular.fntdata"/><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RobotoSlab-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c6f75fce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c6f75fc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c6f75fceb_0_2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c6f75fceb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c6f75fce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c6f75fce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c6f75fceb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c6f75fce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c6f75fceb_0_1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c6f75fceb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c6f75fceb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c6f75fceb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c6f75fceb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c6f75fceb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524800" y="672606"/>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sp>
        <p:nvSpPr>
          <p:cNvPr id="11" name="Google Shape;11;p2"/>
          <p:cNvSpPr/>
          <p:nvPr/>
        </p:nvSpPr>
        <p:spPr>
          <a:xfrm rot="10800000">
            <a:off x="6537563" y="3342925"/>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cxnSp>
        <p:nvCxnSpPr>
          <p:cNvPr id="12" name="Google Shape;12;p2"/>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3" name="Google Shape;13;p2"/>
          <p:cNvSpPr txBox="1"/>
          <p:nvPr>
            <p:ph type="ctrTitle"/>
          </p:nvPr>
        </p:nvSpPr>
        <p:spPr>
          <a:xfrm>
            <a:off x="1680302" y="1188925"/>
            <a:ext cx="5783400" cy="1457400"/>
          </a:xfrm>
          <a:prstGeom prst="rect">
            <a:avLst/>
          </a:prstGeom>
        </p:spPr>
        <p:txBody>
          <a:bodyPr anchorCtr="0" anchor="b" bIns="91425" lIns="91425" spcFirstLastPara="1" rIns="91425" wrap="square" tIns="91425">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p:txBody>
      </p:sp>
      <p:sp>
        <p:nvSpPr>
          <p:cNvPr id="14" name="Google Shape;14;p2"/>
          <p:cNvSpPr txBox="1"/>
          <p:nvPr>
            <p:ph idx="1" type="subTitle"/>
          </p:nvPr>
        </p:nvSpPr>
        <p:spPr>
          <a:xfrm>
            <a:off x="1680302" y="3049450"/>
            <a:ext cx="5783400" cy="9090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p:txBody>
      </p:sp>
      <p:sp>
        <p:nvSpPr>
          <p:cNvPr id="15" name="Google Shape;15;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2"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1"/>
          <p:cNvSpPr txBox="1"/>
          <p:nvPr>
            <p:ph hasCustomPrompt="1" type="title"/>
          </p:nvPr>
        </p:nvSpPr>
        <p:spPr>
          <a:xfrm>
            <a:off x="387900" y="1152450"/>
            <a:ext cx="8368200" cy="15384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p:nvPr>
            <p:ph idx="1" type="body"/>
          </p:nvPr>
        </p:nvSpPr>
        <p:spPr>
          <a:xfrm>
            <a:off x="387900" y="2919450"/>
            <a:ext cx="83682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6" name="Google Shape;56;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6"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8" name="Google Shape;18;p3"/>
          <p:cNvSpPr txBox="1"/>
          <p:nvPr>
            <p:ph type="title"/>
          </p:nvPr>
        </p:nvSpPr>
        <p:spPr>
          <a:xfrm>
            <a:off x="480750" y="1764950"/>
            <a:ext cx="8222100" cy="9075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2" name="Google Shape;22;p4"/>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4"/>
          <p:cNvSpPr txBox="1"/>
          <p:nvPr>
            <p:ph idx="1" type="body"/>
          </p:nvPr>
        </p:nvSpPr>
        <p:spPr>
          <a:xfrm>
            <a:off x="387900" y="1489824"/>
            <a:ext cx="8368200" cy="30789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7" name="Google Shape;27;p5"/>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5"/>
          <p:cNvSpPr txBox="1"/>
          <p:nvPr>
            <p:ph idx="1" type="body"/>
          </p:nvPr>
        </p:nvSpPr>
        <p:spPr>
          <a:xfrm>
            <a:off x="387900" y="1489825"/>
            <a:ext cx="3999900" cy="3078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Google Shape;29;p5"/>
          <p:cNvSpPr txBox="1"/>
          <p:nvPr>
            <p:ph idx="2" type="body"/>
          </p:nvPr>
        </p:nvSpPr>
        <p:spPr>
          <a:xfrm>
            <a:off x="4756200" y="1489825"/>
            <a:ext cx="3999900" cy="30789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0" name="Google Shape;30;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3" name="Google Shape;33;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cap="flat" cmpd="sng" w="38100">
            <a:solidFill>
              <a:schemeClr val="accent4"/>
            </a:solidFill>
            <a:prstDash val="solid"/>
            <a:round/>
            <a:headEnd len="sm" w="sm" type="none"/>
            <a:tailEnd len="sm" w="sm" type="none"/>
          </a:ln>
        </p:spPr>
      </p:cxnSp>
      <p:sp>
        <p:nvSpPr>
          <p:cNvPr id="36" name="Google Shape;36;p7"/>
          <p:cNvSpPr txBox="1"/>
          <p:nvPr>
            <p:ph type="title"/>
          </p:nvPr>
        </p:nvSpPr>
        <p:spPr>
          <a:xfrm>
            <a:off x="3879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7" name="Google Shape;37;p7"/>
          <p:cNvSpPr txBox="1"/>
          <p:nvPr>
            <p:ph idx="1" type="body"/>
          </p:nvPr>
        </p:nvSpPr>
        <p:spPr>
          <a:xfrm>
            <a:off x="387900" y="1594025"/>
            <a:ext cx="2808000" cy="26811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8" name="Google Shape;38;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9" name="Shape 39"/>
        <p:cNvGrpSpPr/>
        <p:nvPr/>
      </p:nvGrpSpPr>
      <p:grpSpPr>
        <a:xfrm>
          <a:off x="0" y="0"/>
          <a:ext cx="0" cy="0"/>
          <a:chOff x="0" y="0"/>
          <a:chExt cx="0" cy="0"/>
        </a:xfrm>
      </p:grpSpPr>
      <p:sp>
        <p:nvSpPr>
          <p:cNvPr id="40" name="Google Shape;40;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1" name="Google Shape;41;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2"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4" name="Google Shape;44;p9"/>
          <p:cNvCxnSpPr/>
          <p:nvPr/>
        </p:nvCxnSpPr>
        <p:spPr>
          <a:xfrm>
            <a:off x="5029675" y="4495503"/>
            <a:ext cx="540900" cy="0"/>
          </a:xfrm>
          <a:prstGeom prst="straightConnector1">
            <a:avLst/>
          </a:prstGeom>
          <a:noFill/>
          <a:ln cap="flat" cmpd="sng" w="38100">
            <a:solidFill>
              <a:schemeClr val="accent5"/>
            </a:solidFill>
            <a:prstDash val="solid"/>
            <a:round/>
            <a:headEnd len="sm" w="sm" type="none"/>
            <a:tailEnd len="sm" w="sm" type="none"/>
          </a:ln>
        </p:spPr>
      </p:cxnSp>
      <p:sp>
        <p:nvSpPr>
          <p:cNvPr id="45" name="Google Shape;45;p9"/>
          <p:cNvSpPr txBox="1"/>
          <p:nvPr>
            <p:ph type="title"/>
          </p:nvPr>
        </p:nvSpPr>
        <p:spPr>
          <a:xfrm>
            <a:off x="265500" y="1209075"/>
            <a:ext cx="4045200" cy="1506300"/>
          </a:xfrm>
          <a:prstGeom prst="rect">
            <a:avLst/>
          </a:prstGeom>
        </p:spPr>
        <p:txBody>
          <a:bodyPr anchorCtr="0" anchor="b" bIns="91425" lIns="91425" spcFirstLastPara="1" rIns="91425" wrap="square" tIns="91425">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6" name="Google Shape;46;p9"/>
          <p:cNvSpPr txBox="1"/>
          <p:nvPr>
            <p:ph idx="1" type="subTitle"/>
          </p:nvPr>
        </p:nvSpPr>
        <p:spPr>
          <a:xfrm>
            <a:off x="265500" y="27690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p:txBody>
      </p:sp>
      <p:sp>
        <p:nvSpPr>
          <p:cNvPr id="47" name="Google Shape;47;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8" name="Google Shape;48;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9" name="Shape 49"/>
        <p:cNvGrpSpPr/>
        <p:nvPr/>
      </p:nvGrpSpPr>
      <p:grpSpPr>
        <a:xfrm>
          <a:off x="0" y="0"/>
          <a:ext cx="0" cy="0"/>
          <a:chOff x="0" y="0"/>
          <a:chExt cx="0" cy="0"/>
        </a:xfrm>
      </p:grpSpPr>
      <p:sp>
        <p:nvSpPr>
          <p:cNvPr id="50" name="Google Shape;50;p10"/>
          <p:cNvSpPr txBox="1"/>
          <p:nvPr>
            <p:ph idx="1" type="body"/>
          </p:nvPr>
        </p:nvSpPr>
        <p:spPr>
          <a:xfrm>
            <a:off x="319500" y="423372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p:txBody>
      </p:sp>
      <p:sp>
        <p:nvSpPr>
          <p:cNvPr id="51" name="Google Shape;51;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rina">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p:txBody>
      </p:sp>
      <p:sp>
        <p:nvSpPr>
          <p:cNvPr id="7" name="Google Shape;7;p1"/>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indent="-317500" lvl="1" marL="9144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2pPr>
            <a:lvl3pPr indent="-317500" lvl="2" marL="13716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3pPr>
            <a:lvl4pPr indent="-317500" lvl="3" marL="18288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4pPr>
            <a:lvl5pPr indent="-317500" lvl="4" marL="22860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5pPr>
            <a:lvl6pPr indent="-317500" lvl="5" marL="27432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6pPr>
            <a:lvl7pPr indent="-317500" lvl="6" marL="32004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7pPr>
            <a:lvl8pPr indent="-317500" lvl="7" marL="36576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8pPr>
            <a:lvl9pPr indent="-317500" lvl="8" marL="4114800">
              <a:lnSpc>
                <a:spcPct val="115000"/>
              </a:lnSpc>
              <a:spcBef>
                <a:spcPts val="1600"/>
              </a:spcBef>
              <a:spcAft>
                <a:spcPts val="1600"/>
              </a:spcAft>
              <a:buClr>
                <a:schemeClr val="dk1"/>
              </a:buClr>
              <a:buSzPts val="1400"/>
              <a:buFont typeface="Roboto"/>
              <a:buChar char="■"/>
              <a:defRPr>
                <a:solidFill>
                  <a:schemeClr val="dk1"/>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image" Target="../media/image2.jpg"/><Relationship Id="rId5" Type="http://schemas.openxmlformats.org/officeDocument/2006/relationships/image" Target="../media/image4.jpg"/><Relationship Id="rId6"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hyperlink" Target="http://bccpac.bc.ca/index.php/members/pac-dpac/what-is-a-pac" TargetMode="External"/><Relationship Id="rId4" Type="http://schemas.openxmlformats.org/officeDocument/2006/relationships/hyperlink" Target="http://bccpac.bc.ca/index.php/members/pac-dpac/what-is-a-pac"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 Id="rId3" Type="http://schemas.openxmlformats.org/officeDocument/2006/relationships/hyperlink" Target="https://sd23.zoom.us/j/63690970732?fbclid=IwAR0ImU8JbjdE-Ah_JW5zMx-4sYx0WJJxFYX2lz2rJuT87dNJaMvWctx_7tw"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3"/>
          <p:cNvSpPr/>
          <p:nvPr/>
        </p:nvSpPr>
        <p:spPr>
          <a:xfrm>
            <a:off x="4248475" y="2656050"/>
            <a:ext cx="662700" cy="2736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13"/>
          <p:cNvSpPr txBox="1"/>
          <p:nvPr>
            <p:ph type="ctrTitle"/>
          </p:nvPr>
        </p:nvSpPr>
        <p:spPr>
          <a:xfrm>
            <a:off x="1680302" y="1937925"/>
            <a:ext cx="5783400" cy="1457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3600"/>
              <a:t>Rutland Elementary Parent Advisory Council</a:t>
            </a:r>
            <a:endParaRPr sz="3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4"/>
          <p:cNvSpPr/>
          <p:nvPr/>
        </p:nvSpPr>
        <p:spPr>
          <a:xfrm>
            <a:off x="-8550" y="0"/>
            <a:ext cx="9161100" cy="24846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4"/>
          <p:cNvSpPr txBox="1"/>
          <p:nvPr>
            <p:ph idx="4294967295"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solidFill>
                  <a:schemeClr val="accent1"/>
                </a:solidFill>
              </a:rPr>
              <a:t>Current Executive</a:t>
            </a:r>
            <a:endParaRPr>
              <a:solidFill>
                <a:schemeClr val="accent1"/>
              </a:solidFill>
            </a:endParaRPr>
          </a:p>
        </p:txBody>
      </p:sp>
      <p:sp>
        <p:nvSpPr>
          <p:cNvPr id="71" name="Google Shape;71;p14"/>
          <p:cNvSpPr txBox="1"/>
          <p:nvPr>
            <p:ph idx="4294967295" type="body"/>
          </p:nvPr>
        </p:nvSpPr>
        <p:spPr>
          <a:xfrm>
            <a:off x="164950" y="3108900"/>
            <a:ext cx="2177400" cy="436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100">
                <a:solidFill>
                  <a:schemeClr val="accent5"/>
                </a:solidFill>
              </a:rPr>
              <a:t>Kaylyn Martin</a:t>
            </a:r>
            <a:endParaRPr sz="2100">
              <a:solidFill>
                <a:schemeClr val="accent5"/>
              </a:solidFill>
            </a:endParaRPr>
          </a:p>
        </p:txBody>
      </p:sp>
      <p:cxnSp>
        <p:nvCxnSpPr>
          <p:cNvPr id="72" name="Google Shape;72;p14"/>
          <p:cNvCxnSpPr/>
          <p:nvPr/>
        </p:nvCxnSpPr>
        <p:spPr>
          <a:xfrm>
            <a:off x="1118175" y="3613373"/>
            <a:ext cx="270900" cy="0"/>
          </a:xfrm>
          <a:prstGeom prst="straightConnector1">
            <a:avLst/>
          </a:prstGeom>
          <a:noFill/>
          <a:ln cap="flat" cmpd="sng" w="9525">
            <a:solidFill>
              <a:schemeClr val="lt2"/>
            </a:solidFill>
            <a:prstDash val="solid"/>
            <a:round/>
            <a:headEnd len="sm" w="sm" type="none"/>
            <a:tailEnd len="sm" w="sm" type="none"/>
          </a:ln>
        </p:spPr>
      </p:cxnSp>
      <p:sp>
        <p:nvSpPr>
          <p:cNvPr id="73" name="Google Shape;73;p14"/>
          <p:cNvSpPr txBox="1"/>
          <p:nvPr>
            <p:ph idx="4294967295" type="body"/>
          </p:nvPr>
        </p:nvSpPr>
        <p:spPr>
          <a:xfrm>
            <a:off x="164925" y="3641661"/>
            <a:ext cx="2177400" cy="1153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1100"/>
              <a:t>President</a:t>
            </a:r>
            <a:endParaRPr sz="1100"/>
          </a:p>
        </p:txBody>
      </p:sp>
      <p:sp>
        <p:nvSpPr>
          <p:cNvPr id="74" name="Google Shape;74;p14"/>
          <p:cNvSpPr txBox="1"/>
          <p:nvPr>
            <p:ph idx="4294967295" type="body"/>
          </p:nvPr>
        </p:nvSpPr>
        <p:spPr>
          <a:xfrm>
            <a:off x="2374559" y="3108900"/>
            <a:ext cx="2177400" cy="436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100">
                <a:solidFill>
                  <a:schemeClr val="accent5"/>
                </a:solidFill>
              </a:rPr>
              <a:t>Jenn Elder</a:t>
            </a:r>
            <a:endParaRPr sz="2100">
              <a:solidFill>
                <a:schemeClr val="accent5"/>
              </a:solidFill>
            </a:endParaRPr>
          </a:p>
        </p:txBody>
      </p:sp>
      <p:cxnSp>
        <p:nvCxnSpPr>
          <p:cNvPr id="75" name="Google Shape;75;p14"/>
          <p:cNvCxnSpPr/>
          <p:nvPr/>
        </p:nvCxnSpPr>
        <p:spPr>
          <a:xfrm>
            <a:off x="3327800" y="3613373"/>
            <a:ext cx="270900" cy="0"/>
          </a:xfrm>
          <a:prstGeom prst="straightConnector1">
            <a:avLst/>
          </a:prstGeom>
          <a:noFill/>
          <a:ln cap="flat" cmpd="sng" w="9525">
            <a:solidFill>
              <a:schemeClr val="lt2"/>
            </a:solidFill>
            <a:prstDash val="solid"/>
            <a:round/>
            <a:headEnd len="sm" w="sm" type="none"/>
            <a:tailEnd len="sm" w="sm" type="none"/>
          </a:ln>
        </p:spPr>
      </p:cxnSp>
      <p:sp>
        <p:nvSpPr>
          <p:cNvPr id="76" name="Google Shape;76;p14"/>
          <p:cNvSpPr txBox="1"/>
          <p:nvPr>
            <p:ph idx="4294967295" type="body"/>
          </p:nvPr>
        </p:nvSpPr>
        <p:spPr>
          <a:xfrm>
            <a:off x="2374545" y="3641661"/>
            <a:ext cx="2177400" cy="1153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1100"/>
              <a:t>Vice-President</a:t>
            </a:r>
            <a:endParaRPr sz="1100"/>
          </a:p>
        </p:txBody>
      </p:sp>
      <p:sp>
        <p:nvSpPr>
          <p:cNvPr id="77" name="Google Shape;77;p14"/>
          <p:cNvSpPr txBox="1"/>
          <p:nvPr>
            <p:ph idx="4294967295" type="body"/>
          </p:nvPr>
        </p:nvSpPr>
        <p:spPr>
          <a:xfrm>
            <a:off x="4584180" y="3108900"/>
            <a:ext cx="2177400" cy="436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100">
                <a:solidFill>
                  <a:schemeClr val="accent5"/>
                </a:solidFill>
              </a:rPr>
              <a:t>Jen Gelz</a:t>
            </a:r>
            <a:endParaRPr sz="2100">
              <a:solidFill>
                <a:schemeClr val="accent5"/>
              </a:solidFill>
            </a:endParaRPr>
          </a:p>
        </p:txBody>
      </p:sp>
      <p:cxnSp>
        <p:nvCxnSpPr>
          <p:cNvPr id="78" name="Google Shape;78;p14"/>
          <p:cNvCxnSpPr/>
          <p:nvPr/>
        </p:nvCxnSpPr>
        <p:spPr>
          <a:xfrm>
            <a:off x="5554075" y="3613373"/>
            <a:ext cx="270900" cy="0"/>
          </a:xfrm>
          <a:prstGeom prst="straightConnector1">
            <a:avLst/>
          </a:prstGeom>
          <a:noFill/>
          <a:ln cap="flat" cmpd="sng" w="9525">
            <a:solidFill>
              <a:schemeClr val="lt2"/>
            </a:solidFill>
            <a:prstDash val="solid"/>
            <a:round/>
            <a:headEnd len="sm" w="sm" type="none"/>
            <a:tailEnd len="sm" w="sm" type="none"/>
          </a:ln>
        </p:spPr>
      </p:cxnSp>
      <p:sp>
        <p:nvSpPr>
          <p:cNvPr id="79" name="Google Shape;79;p14"/>
          <p:cNvSpPr txBox="1"/>
          <p:nvPr>
            <p:ph idx="4294967295" type="body"/>
          </p:nvPr>
        </p:nvSpPr>
        <p:spPr>
          <a:xfrm>
            <a:off x="4584169" y="3641661"/>
            <a:ext cx="2177400" cy="1153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1100"/>
              <a:t>Secretary</a:t>
            </a:r>
            <a:endParaRPr sz="1100"/>
          </a:p>
        </p:txBody>
      </p:sp>
      <p:sp>
        <p:nvSpPr>
          <p:cNvPr id="80" name="Google Shape;80;p14"/>
          <p:cNvSpPr txBox="1"/>
          <p:nvPr>
            <p:ph idx="4294967295" type="body"/>
          </p:nvPr>
        </p:nvSpPr>
        <p:spPr>
          <a:xfrm>
            <a:off x="6793801" y="3108900"/>
            <a:ext cx="2177400" cy="436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100">
                <a:solidFill>
                  <a:schemeClr val="accent5"/>
                </a:solidFill>
              </a:rPr>
              <a:t>Jason Elder + Tamara Pals</a:t>
            </a:r>
            <a:endParaRPr sz="2100">
              <a:solidFill>
                <a:schemeClr val="accent5"/>
              </a:solidFill>
            </a:endParaRPr>
          </a:p>
        </p:txBody>
      </p:sp>
      <p:cxnSp>
        <p:nvCxnSpPr>
          <p:cNvPr id="81" name="Google Shape;81;p14"/>
          <p:cNvCxnSpPr/>
          <p:nvPr/>
        </p:nvCxnSpPr>
        <p:spPr>
          <a:xfrm>
            <a:off x="7751175" y="3980248"/>
            <a:ext cx="270900" cy="0"/>
          </a:xfrm>
          <a:prstGeom prst="straightConnector1">
            <a:avLst/>
          </a:prstGeom>
          <a:noFill/>
          <a:ln cap="flat" cmpd="sng" w="9525">
            <a:solidFill>
              <a:schemeClr val="lt2"/>
            </a:solidFill>
            <a:prstDash val="solid"/>
            <a:round/>
            <a:headEnd len="sm" w="sm" type="none"/>
            <a:tailEnd len="sm" w="sm" type="none"/>
          </a:ln>
        </p:spPr>
      </p:cxnSp>
      <p:sp>
        <p:nvSpPr>
          <p:cNvPr id="82" name="Google Shape;82;p14"/>
          <p:cNvSpPr txBox="1"/>
          <p:nvPr>
            <p:ph idx="4294967295" type="body"/>
          </p:nvPr>
        </p:nvSpPr>
        <p:spPr>
          <a:xfrm>
            <a:off x="6793795" y="3983636"/>
            <a:ext cx="2177400" cy="11538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1100"/>
              <a:t>Co-Treasurers</a:t>
            </a:r>
            <a:endParaRPr sz="1100"/>
          </a:p>
        </p:txBody>
      </p:sp>
      <p:pic>
        <p:nvPicPr>
          <p:cNvPr id="83" name="Google Shape;83;p14"/>
          <p:cNvPicPr preferRelativeResize="0"/>
          <p:nvPr/>
        </p:nvPicPr>
        <p:blipFill>
          <a:blip r:embed="rId3">
            <a:alphaModFix/>
          </a:blip>
          <a:stretch>
            <a:fillRect/>
          </a:stretch>
        </p:blipFill>
        <p:spPr>
          <a:xfrm>
            <a:off x="4807804" y="1258800"/>
            <a:ext cx="1877700" cy="1850100"/>
          </a:xfrm>
          <a:prstGeom prst="ellipse">
            <a:avLst/>
          </a:prstGeom>
          <a:noFill/>
          <a:ln>
            <a:noFill/>
          </a:ln>
        </p:spPr>
      </p:pic>
      <p:pic>
        <p:nvPicPr>
          <p:cNvPr id="84" name="Google Shape;84;p14"/>
          <p:cNvPicPr preferRelativeResize="0"/>
          <p:nvPr/>
        </p:nvPicPr>
        <p:blipFill>
          <a:blip r:embed="rId4">
            <a:alphaModFix/>
          </a:blip>
          <a:stretch>
            <a:fillRect/>
          </a:stretch>
        </p:blipFill>
        <p:spPr>
          <a:xfrm>
            <a:off x="2414325" y="1295350"/>
            <a:ext cx="2028600" cy="1850100"/>
          </a:xfrm>
          <a:prstGeom prst="ellipse">
            <a:avLst/>
          </a:prstGeom>
          <a:noFill/>
          <a:ln>
            <a:noFill/>
          </a:ln>
        </p:spPr>
      </p:pic>
      <p:pic>
        <p:nvPicPr>
          <p:cNvPr id="85" name="Google Shape;85;p14"/>
          <p:cNvPicPr preferRelativeResize="0"/>
          <p:nvPr/>
        </p:nvPicPr>
        <p:blipFill>
          <a:blip r:embed="rId5">
            <a:alphaModFix/>
          </a:blip>
          <a:stretch>
            <a:fillRect/>
          </a:stretch>
        </p:blipFill>
        <p:spPr>
          <a:xfrm>
            <a:off x="259675" y="1271162"/>
            <a:ext cx="1824900" cy="1850100"/>
          </a:xfrm>
          <a:prstGeom prst="ellipse">
            <a:avLst/>
          </a:prstGeom>
          <a:noFill/>
          <a:ln>
            <a:noFill/>
          </a:ln>
        </p:spPr>
      </p:pic>
      <p:pic>
        <p:nvPicPr>
          <p:cNvPr id="86" name="Google Shape;86;p14"/>
          <p:cNvPicPr preferRelativeResize="0"/>
          <p:nvPr/>
        </p:nvPicPr>
        <p:blipFill>
          <a:blip r:embed="rId6">
            <a:alphaModFix/>
          </a:blip>
          <a:stretch>
            <a:fillRect/>
          </a:stretch>
        </p:blipFill>
        <p:spPr>
          <a:xfrm>
            <a:off x="7050375" y="1282609"/>
            <a:ext cx="1824900" cy="1875600"/>
          </a:xfrm>
          <a:prstGeom prst="ellipse">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5"/>
          <p:cNvSpPr txBox="1"/>
          <p:nvPr>
            <p:ph idx="2" type="body"/>
          </p:nvPr>
        </p:nvSpPr>
        <p:spPr>
          <a:xfrm>
            <a:off x="4939500" y="89550"/>
            <a:ext cx="3837000" cy="5006700"/>
          </a:xfrm>
          <a:prstGeom prst="rect">
            <a:avLst/>
          </a:prstGeom>
        </p:spPr>
        <p:txBody>
          <a:bodyPr anchorCtr="0" anchor="ctr" bIns="91425" lIns="91425" spcFirstLastPara="1" rIns="91425" wrap="square" tIns="91425">
            <a:noAutofit/>
          </a:bodyPr>
          <a:lstStyle/>
          <a:p>
            <a:pPr indent="0" lvl="0" marL="0" rtl="0" algn="ctr">
              <a:spcBef>
                <a:spcPts val="1200"/>
              </a:spcBef>
              <a:spcAft>
                <a:spcPts val="0"/>
              </a:spcAft>
              <a:buNone/>
            </a:pPr>
            <a:r>
              <a:rPr b="1" i="1" lang="en" sz="1600">
                <a:latin typeface="Roboto Slab"/>
                <a:ea typeface="Roboto Slab"/>
                <a:cs typeface="Roboto Slab"/>
                <a:sym typeface="Roboto Slab"/>
              </a:rPr>
              <a:t>We are here to advocate and support students, raise funds for extra activities or things that may not be funded through the school, put on school events to build community and cohesiveness within the parent and student body.  </a:t>
            </a:r>
            <a:endParaRPr b="1" i="1" sz="1600">
              <a:latin typeface="Roboto Slab"/>
              <a:ea typeface="Roboto Slab"/>
              <a:cs typeface="Roboto Slab"/>
              <a:sym typeface="Roboto Slab"/>
            </a:endParaRPr>
          </a:p>
          <a:p>
            <a:pPr indent="0" lvl="0" marL="0" rtl="0" algn="ctr">
              <a:spcBef>
                <a:spcPts val="1200"/>
              </a:spcBef>
              <a:spcAft>
                <a:spcPts val="0"/>
              </a:spcAft>
              <a:buNone/>
            </a:pPr>
            <a:r>
              <a:rPr b="1" i="1" lang="en" sz="1600">
                <a:latin typeface="Roboto Slab"/>
                <a:ea typeface="Roboto Slab"/>
                <a:cs typeface="Roboto Slab"/>
                <a:sym typeface="Roboto Slab"/>
              </a:rPr>
              <a:t>Every parent/guardian is a member of the PAC.</a:t>
            </a:r>
            <a:endParaRPr b="1" i="1" sz="1600">
              <a:latin typeface="Roboto Slab"/>
              <a:ea typeface="Roboto Slab"/>
              <a:cs typeface="Roboto Slab"/>
              <a:sym typeface="Roboto Slab"/>
            </a:endParaRPr>
          </a:p>
          <a:p>
            <a:pPr indent="0" lvl="0" marL="0" rtl="0" algn="ctr">
              <a:spcBef>
                <a:spcPts val="1200"/>
              </a:spcBef>
              <a:spcAft>
                <a:spcPts val="0"/>
              </a:spcAft>
              <a:buNone/>
            </a:pPr>
            <a:r>
              <a:t/>
            </a:r>
            <a:endParaRPr b="1" i="1" sz="1600">
              <a:latin typeface="Roboto Slab"/>
              <a:ea typeface="Roboto Slab"/>
              <a:cs typeface="Roboto Slab"/>
              <a:sym typeface="Roboto Slab"/>
            </a:endParaRPr>
          </a:p>
          <a:p>
            <a:pPr indent="0" lvl="0" marL="0" rtl="0" algn="l">
              <a:spcBef>
                <a:spcPts val="0"/>
              </a:spcBef>
              <a:spcAft>
                <a:spcPts val="0"/>
              </a:spcAft>
              <a:buClr>
                <a:schemeClr val="dk2"/>
              </a:buClr>
              <a:buSzPts val="1100"/>
              <a:buNone/>
            </a:pPr>
            <a:r>
              <a:rPr b="1" i="1" lang="en" sz="1600">
                <a:latin typeface="Roboto Slab"/>
                <a:ea typeface="Roboto Slab"/>
                <a:cs typeface="Roboto Slab"/>
                <a:sym typeface="Roboto Slab"/>
              </a:rPr>
              <a:t>For more information please visit: </a:t>
            </a:r>
            <a:r>
              <a:rPr b="1" i="1" lang="en" sz="1600">
                <a:uFill>
                  <a:noFill/>
                </a:uFill>
                <a:latin typeface="Roboto Slab"/>
                <a:ea typeface="Roboto Slab"/>
                <a:cs typeface="Roboto Slab"/>
                <a:sym typeface="Roboto Slab"/>
                <a:hlinkClick r:id="rId3"/>
              </a:rPr>
              <a:t> </a:t>
            </a:r>
            <a:r>
              <a:rPr b="1" i="1" lang="en" sz="1600" u="sng">
                <a:latin typeface="Roboto Slab"/>
                <a:ea typeface="Roboto Slab"/>
                <a:cs typeface="Roboto Slab"/>
                <a:sym typeface="Roboto Slab"/>
                <a:hlinkClick r:id="rId4"/>
              </a:rPr>
              <a:t>http://bccpac.bc.ca/index.php/members/pac-dpac/what-is-a-pac</a:t>
            </a:r>
            <a:endParaRPr b="1" i="1" sz="2100">
              <a:latin typeface="Roboto Slab"/>
              <a:ea typeface="Roboto Slab"/>
              <a:cs typeface="Roboto Slab"/>
              <a:sym typeface="Roboto Slab"/>
            </a:endParaRPr>
          </a:p>
          <a:p>
            <a:pPr indent="0" lvl="0" marL="0" rtl="0" algn="l">
              <a:spcBef>
                <a:spcPts val="1600"/>
              </a:spcBef>
              <a:spcAft>
                <a:spcPts val="1600"/>
              </a:spcAft>
              <a:buClr>
                <a:schemeClr val="dk2"/>
              </a:buClr>
              <a:buSzPts val="1100"/>
              <a:buNone/>
            </a:pPr>
            <a:r>
              <a:t/>
            </a:r>
            <a:endParaRPr sz="2000">
              <a:latin typeface="Roboto Slab"/>
              <a:ea typeface="Roboto Slab"/>
              <a:cs typeface="Roboto Slab"/>
              <a:sym typeface="Roboto Slab"/>
            </a:endParaRPr>
          </a:p>
        </p:txBody>
      </p:sp>
      <p:sp>
        <p:nvSpPr>
          <p:cNvPr id="92" name="Google Shape;92;p15"/>
          <p:cNvSpPr txBox="1"/>
          <p:nvPr>
            <p:ph type="title"/>
          </p:nvPr>
        </p:nvSpPr>
        <p:spPr>
          <a:xfrm>
            <a:off x="320675" y="1670725"/>
            <a:ext cx="4045200" cy="1318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Function of the PAC</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6"/>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What Does the PAC Do for the School and Students?</a:t>
            </a:r>
            <a:endParaRPr/>
          </a:p>
        </p:txBody>
      </p:sp>
      <p:sp>
        <p:nvSpPr>
          <p:cNvPr id="98" name="Google Shape;98;p16"/>
          <p:cNvSpPr/>
          <p:nvPr/>
        </p:nvSpPr>
        <p:spPr>
          <a:xfrm>
            <a:off x="423125" y="1151375"/>
            <a:ext cx="618000" cy="1998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6"/>
          <p:cNvSpPr txBox="1"/>
          <p:nvPr>
            <p:ph idx="1" type="body"/>
          </p:nvPr>
        </p:nvSpPr>
        <p:spPr>
          <a:xfrm>
            <a:off x="423125" y="1144125"/>
            <a:ext cx="8368200" cy="3876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latin typeface="Arial"/>
                <a:ea typeface="Arial"/>
                <a:cs typeface="Arial"/>
                <a:sym typeface="Arial"/>
              </a:rPr>
              <a:t>The PAC conducts various fundraisers to raise monies to support field trip funding, student resources, library resources, parent education and more!</a:t>
            </a:r>
            <a:endParaRPr sz="1400">
              <a:latin typeface="Arial"/>
              <a:ea typeface="Arial"/>
              <a:cs typeface="Arial"/>
              <a:sym typeface="Arial"/>
            </a:endParaRPr>
          </a:p>
          <a:p>
            <a:pPr indent="0" lvl="0" marL="0" rtl="0" algn="l">
              <a:spcBef>
                <a:spcPts val="1600"/>
              </a:spcBef>
              <a:spcAft>
                <a:spcPts val="0"/>
              </a:spcAft>
              <a:buNone/>
            </a:pPr>
            <a:r>
              <a:rPr lang="en" sz="1400">
                <a:latin typeface="Arial"/>
                <a:ea typeface="Arial"/>
                <a:cs typeface="Arial"/>
                <a:sym typeface="Arial"/>
              </a:rPr>
              <a:t>The PAC has also committed to providing fun family events to bring our school community together. </a:t>
            </a:r>
            <a:endParaRPr sz="1400">
              <a:latin typeface="Arial"/>
              <a:ea typeface="Arial"/>
              <a:cs typeface="Arial"/>
              <a:sym typeface="Arial"/>
            </a:endParaRPr>
          </a:p>
          <a:p>
            <a:pPr indent="0" lvl="0" marL="0" rtl="0" algn="l">
              <a:spcBef>
                <a:spcPts val="1600"/>
              </a:spcBef>
              <a:spcAft>
                <a:spcPts val="0"/>
              </a:spcAft>
              <a:buNone/>
            </a:pPr>
            <a:r>
              <a:rPr lang="en" sz="1400">
                <a:latin typeface="Arial"/>
                <a:ea typeface="Arial"/>
                <a:cs typeface="Arial"/>
                <a:sym typeface="Arial"/>
              </a:rPr>
              <a:t>Past activities and resources funded by the PAC include:</a:t>
            </a:r>
            <a:endParaRPr sz="1400">
              <a:latin typeface="Arial"/>
              <a:ea typeface="Arial"/>
              <a:cs typeface="Arial"/>
              <a:sym typeface="Arial"/>
            </a:endParaRPr>
          </a:p>
          <a:p>
            <a:pPr indent="-317500" lvl="0" marL="457200" rtl="0" algn="l">
              <a:spcBef>
                <a:spcPts val="1600"/>
              </a:spcBef>
              <a:spcAft>
                <a:spcPts val="0"/>
              </a:spcAft>
              <a:buSzPts val="1400"/>
              <a:buFont typeface="Arial"/>
              <a:buChar char="●"/>
            </a:pPr>
            <a:r>
              <a:rPr lang="en" sz="1400">
                <a:latin typeface="Arial"/>
                <a:ea typeface="Arial"/>
                <a:cs typeface="Arial"/>
                <a:sym typeface="Arial"/>
              </a:rPr>
              <a:t>Welcome BBQ and Family Fun Fair</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Annual Primary Play Day</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Playground upgrade + Gaga Ball Pit installation</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Purchasing ORPH instruments for the primary music program</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STEAM kits for grades 4 and 5</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Sunshine for families who are going through a difficult time </a:t>
            </a:r>
            <a:endParaRPr sz="1400">
              <a:latin typeface="Arial"/>
              <a:ea typeface="Arial"/>
              <a:cs typeface="Arial"/>
              <a:sym typeface="Arial"/>
            </a:endParaRPr>
          </a:p>
          <a:p>
            <a:pPr indent="-317500" lvl="0" marL="457200" rtl="0" algn="l">
              <a:spcBef>
                <a:spcPts val="0"/>
              </a:spcBef>
              <a:spcAft>
                <a:spcPts val="0"/>
              </a:spcAft>
              <a:buSzPts val="1400"/>
              <a:buFont typeface="Arial"/>
              <a:buChar char="●"/>
            </a:pPr>
            <a:r>
              <a:rPr lang="en" sz="1400">
                <a:latin typeface="Arial"/>
                <a:ea typeface="Arial"/>
                <a:cs typeface="Arial"/>
                <a:sym typeface="Arial"/>
              </a:rPr>
              <a:t>An annual staff </a:t>
            </a:r>
            <a:r>
              <a:rPr lang="en" sz="1400">
                <a:latin typeface="Arial"/>
                <a:ea typeface="Arial"/>
                <a:cs typeface="Arial"/>
                <a:sym typeface="Arial"/>
              </a:rPr>
              <a:t>appreciation</a:t>
            </a:r>
            <a:r>
              <a:rPr lang="en" sz="1400">
                <a:latin typeface="Arial"/>
                <a:ea typeface="Arial"/>
                <a:cs typeface="Arial"/>
                <a:sym typeface="Arial"/>
              </a:rPr>
              <a:t> to say thank you to our teachers and staff, and more. </a:t>
            </a:r>
            <a:endParaRPr sz="1400">
              <a:latin typeface="Arial"/>
              <a:ea typeface="Arial"/>
              <a:cs typeface="Arial"/>
              <a:sym typeface="Arial"/>
            </a:endParaRPr>
          </a:p>
          <a:p>
            <a:pPr indent="0" lvl="0" marL="0" rtl="0" algn="l">
              <a:spcBef>
                <a:spcPts val="1600"/>
              </a:spcBef>
              <a:spcAft>
                <a:spcPts val="1600"/>
              </a:spcAft>
              <a:buNone/>
            </a:pPr>
            <a:r>
              <a:rPr lang="en" sz="1400">
                <a:latin typeface="Arial"/>
                <a:ea typeface="Arial"/>
                <a:cs typeface="Arial"/>
                <a:sym typeface="Arial"/>
              </a:rPr>
              <a:t>The PAC also provides weekly hot lunch to students.</a:t>
            </a:r>
            <a:endParaRPr sz="1400">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7"/>
          <p:cNvSpPr txBox="1"/>
          <p:nvPr>
            <p:ph idx="4294967295"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How Can You Help Out?</a:t>
            </a:r>
            <a:endParaRPr/>
          </a:p>
        </p:txBody>
      </p:sp>
      <p:sp>
        <p:nvSpPr>
          <p:cNvPr id="105" name="Google Shape;105;p17"/>
          <p:cNvSpPr txBox="1"/>
          <p:nvPr>
            <p:ph idx="4294967295" type="body"/>
          </p:nvPr>
        </p:nvSpPr>
        <p:spPr>
          <a:xfrm>
            <a:off x="311700" y="1195200"/>
            <a:ext cx="8520600" cy="2753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Join our monthly PAC Meetings! Meetings are around 1 hour each month. Currently meetings are held via Zoom at 7pm on the 3rd Thursday of each month (subject to change next year)</a:t>
            </a:r>
            <a:endParaRPr sz="1400"/>
          </a:p>
          <a:p>
            <a:pPr indent="0" lvl="0" marL="0" rtl="0" algn="l">
              <a:spcBef>
                <a:spcPts val="1600"/>
              </a:spcBef>
              <a:spcAft>
                <a:spcPts val="0"/>
              </a:spcAft>
              <a:buNone/>
            </a:pPr>
            <a:r>
              <a:rPr lang="en" sz="1400"/>
              <a:t>Volunteer! We are always looking for help with fundraisers, hot lunch, fruit and veggie program and yearbook!</a:t>
            </a:r>
            <a:endParaRPr sz="1400"/>
          </a:p>
          <a:p>
            <a:pPr indent="0" lvl="0" marL="0" rtl="0" algn="l">
              <a:spcBef>
                <a:spcPts val="1600"/>
              </a:spcBef>
              <a:spcAft>
                <a:spcPts val="0"/>
              </a:spcAft>
              <a:buNone/>
            </a:pPr>
            <a:r>
              <a:rPr lang="en" sz="1400"/>
              <a:t>Other times we are looking for volunteers to help with Family Fun Days, or other smaller roles!</a:t>
            </a:r>
            <a:endParaRPr sz="1400"/>
          </a:p>
          <a:p>
            <a:pPr indent="0" lvl="0" marL="0" rtl="0" algn="l">
              <a:spcBef>
                <a:spcPts val="1600"/>
              </a:spcBef>
              <a:spcAft>
                <a:spcPts val="0"/>
              </a:spcAft>
              <a:buNone/>
            </a:pPr>
            <a:r>
              <a:rPr lang="en" sz="1400"/>
              <a:t>Take an active role in your child’s school experience by having your voice heard within our PAC!</a:t>
            </a:r>
            <a:endParaRPr sz="1400"/>
          </a:p>
          <a:p>
            <a:pPr indent="0" lvl="0" marL="0" rtl="0" algn="l">
              <a:spcBef>
                <a:spcPts val="1600"/>
              </a:spcBef>
              <a:spcAft>
                <a:spcPts val="0"/>
              </a:spcAft>
              <a:buNone/>
            </a:pPr>
            <a:r>
              <a:t/>
            </a:r>
            <a:endParaRPr sz="1400"/>
          </a:p>
          <a:p>
            <a:pPr indent="0" lvl="0" marL="0" rtl="0" algn="l">
              <a:spcBef>
                <a:spcPts val="1600"/>
              </a:spcBef>
              <a:spcAft>
                <a:spcPts val="1600"/>
              </a:spcAft>
              <a:buNone/>
            </a:pPr>
            <a:r>
              <a:t/>
            </a: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8"/>
          <p:cNvSpPr txBox="1"/>
          <p:nvPr>
            <p:ph type="title"/>
          </p:nvPr>
        </p:nvSpPr>
        <p:spPr>
          <a:xfrm>
            <a:off x="265500" y="1818600"/>
            <a:ext cx="4045200" cy="15063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June PAC Meeting and AGM</a:t>
            </a:r>
            <a:endParaRPr/>
          </a:p>
        </p:txBody>
      </p:sp>
      <p:sp>
        <p:nvSpPr>
          <p:cNvPr id="111" name="Google Shape;111;p18"/>
          <p:cNvSpPr txBox="1"/>
          <p:nvPr>
            <p:ph idx="2" type="body"/>
          </p:nvPr>
        </p:nvSpPr>
        <p:spPr>
          <a:xfrm>
            <a:off x="4971075" y="78732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Consider joining us for our June PAC Meeting to hear a summary of this past year’s PAC activities and learn a bit about the direction we are taking next year!</a:t>
            </a:r>
            <a:endParaRPr/>
          </a:p>
          <a:p>
            <a:pPr indent="0" lvl="0" marL="0" rtl="0" algn="l">
              <a:spcBef>
                <a:spcPts val="1600"/>
              </a:spcBef>
              <a:spcAft>
                <a:spcPts val="0"/>
              </a:spcAft>
              <a:buNone/>
            </a:pPr>
            <a:r>
              <a:rPr lang="en" sz="1700"/>
              <a:t>Thursday June 16th at 7pm via Zoom.</a:t>
            </a:r>
            <a:endParaRPr sz="1700"/>
          </a:p>
          <a:p>
            <a:pPr indent="0" lvl="0" marL="0" rtl="0" algn="l">
              <a:spcBef>
                <a:spcPts val="1600"/>
              </a:spcBef>
              <a:spcAft>
                <a:spcPts val="1600"/>
              </a:spcAft>
              <a:buNone/>
            </a:pPr>
            <a:r>
              <a:rPr lang="en" sz="1700">
                <a:uFill>
                  <a:noFill/>
                </a:uFill>
                <a:hlinkClick r:id="rId3"/>
              </a:rPr>
              <a:t>https://sd23.zoom.us/j/63690970732</a:t>
            </a:r>
            <a:endParaRPr sz="17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9"/>
          <p:cNvSpPr/>
          <p:nvPr/>
        </p:nvSpPr>
        <p:spPr>
          <a:xfrm>
            <a:off x="0" y="0"/>
            <a:ext cx="9161100" cy="24846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9"/>
          <p:cNvSpPr txBox="1"/>
          <p:nvPr>
            <p:ph idx="4294967295" type="title"/>
          </p:nvPr>
        </p:nvSpPr>
        <p:spPr>
          <a:xfrm>
            <a:off x="311700" y="372500"/>
            <a:ext cx="8520600" cy="73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3800">
                <a:solidFill>
                  <a:schemeClr val="accent1"/>
                </a:solidFill>
              </a:rPr>
              <a:t>Find us on Facebook!</a:t>
            </a:r>
            <a:endParaRPr>
              <a:solidFill>
                <a:schemeClr val="accent1"/>
              </a:solidFill>
            </a:endParaRPr>
          </a:p>
        </p:txBody>
      </p:sp>
      <p:grpSp>
        <p:nvGrpSpPr>
          <p:cNvPr id="118" name="Google Shape;118;p19"/>
          <p:cNvGrpSpPr/>
          <p:nvPr/>
        </p:nvGrpSpPr>
        <p:grpSpPr>
          <a:xfrm>
            <a:off x="1211307" y="1705030"/>
            <a:ext cx="1233485" cy="1233485"/>
            <a:chOff x="1700550" y="1498632"/>
            <a:chExt cx="1053900" cy="1053900"/>
          </a:xfrm>
        </p:grpSpPr>
        <p:sp>
          <p:nvSpPr>
            <p:cNvPr id="119" name="Google Shape;119;p19"/>
            <p:cNvSpPr/>
            <p:nvPr/>
          </p:nvSpPr>
          <p:spPr>
            <a:xfrm>
              <a:off x="1700550" y="1498632"/>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9"/>
            <p:cNvSpPr/>
            <p:nvPr/>
          </p:nvSpPr>
          <p:spPr>
            <a:xfrm>
              <a:off x="1956450" y="1729405"/>
              <a:ext cx="542100" cy="515400"/>
            </a:xfrm>
            <a:prstGeom prst="star5">
              <a:avLst>
                <a:gd fmla="val 19098" name="adj"/>
                <a:gd fmla="val 105146" name="hf"/>
                <a:gd fmla="val 110557" name="vf"/>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1" name="Google Shape;121;p19"/>
          <p:cNvGrpSpPr/>
          <p:nvPr/>
        </p:nvGrpSpPr>
        <p:grpSpPr>
          <a:xfrm>
            <a:off x="2583323" y="1705030"/>
            <a:ext cx="1233485" cy="1233485"/>
            <a:chOff x="2872812" y="1498619"/>
            <a:chExt cx="1053900" cy="1053900"/>
          </a:xfrm>
        </p:grpSpPr>
        <p:sp>
          <p:nvSpPr>
            <p:cNvPr id="122" name="Google Shape;122;p19"/>
            <p:cNvSpPr/>
            <p:nvPr/>
          </p:nvSpPr>
          <p:spPr>
            <a:xfrm>
              <a:off x="2872812" y="1498619"/>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9"/>
            <p:cNvSpPr/>
            <p:nvPr/>
          </p:nvSpPr>
          <p:spPr>
            <a:xfrm>
              <a:off x="3128712" y="1729418"/>
              <a:ext cx="542100" cy="515400"/>
            </a:xfrm>
            <a:prstGeom prst="star5">
              <a:avLst>
                <a:gd fmla="val 19098" name="adj"/>
                <a:gd fmla="val 105146" name="hf"/>
                <a:gd fmla="val 110557" name="vf"/>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4" name="Google Shape;124;p19"/>
          <p:cNvGrpSpPr/>
          <p:nvPr/>
        </p:nvGrpSpPr>
        <p:grpSpPr>
          <a:xfrm>
            <a:off x="3955309" y="1705030"/>
            <a:ext cx="1233485" cy="1233485"/>
            <a:chOff x="4045050" y="1484544"/>
            <a:chExt cx="1053900" cy="1053900"/>
          </a:xfrm>
        </p:grpSpPr>
        <p:sp>
          <p:nvSpPr>
            <p:cNvPr id="125" name="Google Shape;125;p19"/>
            <p:cNvSpPr/>
            <p:nvPr/>
          </p:nvSpPr>
          <p:spPr>
            <a:xfrm>
              <a:off x="4045050" y="1484544"/>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19"/>
            <p:cNvSpPr/>
            <p:nvPr/>
          </p:nvSpPr>
          <p:spPr>
            <a:xfrm>
              <a:off x="4300950" y="1715343"/>
              <a:ext cx="542100" cy="515400"/>
            </a:xfrm>
            <a:prstGeom prst="star5">
              <a:avLst>
                <a:gd fmla="val 19098" name="adj"/>
                <a:gd fmla="val 105146" name="hf"/>
                <a:gd fmla="val 110557" name="vf"/>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7" name="Google Shape;127;p19"/>
          <p:cNvGrpSpPr/>
          <p:nvPr/>
        </p:nvGrpSpPr>
        <p:grpSpPr>
          <a:xfrm>
            <a:off x="5327311" y="1705030"/>
            <a:ext cx="1233485" cy="1233485"/>
            <a:chOff x="5217300" y="1498632"/>
            <a:chExt cx="1053900" cy="1053900"/>
          </a:xfrm>
        </p:grpSpPr>
        <p:sp>
          <p:nvSpPr>
            <p:cNvPr id="128" name="Google Shape;128;p19"/>
            <p:cNvSpPr/>
            <p:nvPr/>
          </p:nvSpPr>
          <p:spPr>
            <a:xfrm>
              <a:off x="5217300" y="1498632"/>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19"/>
            <p:cNvSpPr/>
            <p:nvPr/>
          </p:nvSpPr>
          <p:spPr>
            <a:xfrm>
              <a:off x="5473200" y="1729430"/>
              <a:ext cx="542100" cy="515400"/>
            </a:xfrm>
            <a:prstGeom prst="star5">
              <a:avLst>
                <a:gd fmla="val 19098" name="adj"/>
                <a:gd fmla="val 105146" name="hf"/>
                <a:gd fmla="val 110557" name="vf"/>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0" name="Google Shape;130;p19"/>
          <p:cNvGrpSpPr/>
          <p:nvPr/>
        </p:nvGrpSpPr>
        <p:grpSpPr>
          <a:xfrm>
            <a:off x="6699312" y="1705030"/>
            <a:ext cx="1233485" cy="1233485"/>
            <a:chOff x="6389550" y="1498632"/>
            <a:chExt cx="1053900" cy="1053900"/>
          </a:xfrm>
        </p:grpSpPr>
        <p:sp>
          <p:nvSpPr>
            <p:cNvPr id="131" name="Google Shape;131;p19"/>
            <p:cNvSpPr/>
            <p:nvPr/>
          </p:nvSpPr>
          <p:spPr>
            <a:xfrm>
              <a:off x="6389550" y="1498632"/>
              <a:ext cx="1053900" cy="1053900"/>
            </a:xfrm>
            <a:prstGeom prst="ellips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9"/>
            <p:cNvSpPr/>
            <p:nvPr/>
          </p:nvSpPr>
          <p:spPr>
            <a:xfrm>
              <a:off x="6645450" y="1729430"/>
              <a:ext cx="542100" cy="515400"/>
            </a:xfrm>
            <a:prstGeom prst="star5">
              <a:avLst>
                <a:gd fmla="val 19098" name="adj"/>
                <a:gd fmla="val 105146" name="hf"/>
                <a:gd fmla="val 110557" name="vf"/>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3" name="Google Shape;133;p19"/>
          <p:cNvSpPr txBox="1"/>
          <p:nvPr>
            <p:ph idx="4294967295" type="body"/>
          </p:nvPr>
        </p:nvSpPr>
        <p:spPr>
          <a:xfrm>
            <a:off x="311700" y="3198825"/>
            <a:ext cx="8520600" cy="1609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We have a very active PAC Facebook group! </a:t>
            </a:r>
            <a:endParaRPr/>
          </a:p>
          <a:p>
            <a:pPr indent="0" lvl="0" marL="0" rtl="0" algn="ctr">
              <a:spcBef>
                <a:spcPts val="1600"/>
              </a:spcBef>
              <a:spcAft>
                <a:spcPts val="0"/>
              </a:spcAft>
              <a:buNone/>
            </a:pPr>
            <a:r>
              <a:rPr lang="en"/>
              <a:t>https://www.facebook.com/groups/195387885847447</a:t>
            </a:r>
            <a:endParaRPr/>
          </a:p>
          <a:p>
            <a:pPr indent="0" lvl="0" marL="0" rtl="0" algn="ctr">
              <a:lnSpc>
                <a:spcPct val="100000"/>
              </a:lnSpc>
              <a:spcBef>
                <a:spcPts val="1600"/>
              </a:spcBef>
              <a:spcAft>
                <a:spcPts val="0"/>
              </a:spcAft>
              <a:buNone/>
            </a:pPr>
            <a:r>
              <a:rPr lang="en"/>
              <a:t>To join you </a:t>
            </a:r>
            <a:r>
              <a:rPr lang="en" u="sng"/>
              <a:t>MUST</a:t>
            </a:r>
            <a:r>
              <a:rPr lang="en"/>
              <a:t> answer the 2 membership questions! </a:t>
            </a:r>
            <a:endParaRPr/>
          </a:p>
          <a:p>
            <a:pPr indent="0" lvl="0" marL="457200" rtl="0" algn="ctr">
              <a:lnSpc>
                <a:spcPct val="100000"/>
              </a:lnSpc>
              <a:spcBef>
                <a:spcPts val="0"/>
              </a:spcBef>
              <a:spcAft>
                <a:spcPts val="0"/>
              </a:spcAft>
              <a:buNone/>
            </a:pPr>
            <a:r>
              <a:rPr lang="en"/>
              <a:t>(Child’s teacher’s name and Child’s Grade)</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8AA2AAA2774447808321DD88E3A456" ma:contentTypeVersion="1" ma:contentTypeDescription="Create a new document." ma:contentTypeScope="" ma:versionID="5d723a848bf66624bbbd91342f76bd92">
  <xsd:schema xmlns:xsd="http://www.w3.org/2001/XMLSchema" xmlns:xs="http://www.w3.org/2001/XMLSchema" xmlns:p="http://schemas.microsoft.com/office/2006/metadata/properties" xmlns:ns2="c4b589f1-09e5-488f-9054-a9845171b823" targetNamespace="http://schemas.microsoft.com/office/2006/metadata/properties" ma:root="true" ma:fieldsID="f4ec852754d0a59402575a977efc8847" ns2:_="">
    <xsd:import namespace="c4b589f1-09e5-488f-9054-a9845171b823"/>
    <xsd:element name="properties">
      <xsd:complexType>
        <xsd:sequence>
          <xsd:element name="documentManagement">
            <xsd:complexType>
              <xsd:all>
                <xsd:element ref="ns2:SlSyncSrc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b589f1-09e5-488f-9054-a9845171b823" elementFormDefault="qualified">
    <xsd:import namespace="http://schemas.microsoft.com/office/2006/documentManagement/types"/>
    <xsd:import namespace="http://schemas.microsoft.com/office/infopath/2007/PartnerControls"/>
    <xsd:element name="SlSyncSrcID" ma:index="8" nillable="true" ma:displayName="Sync Source Item ID" ma:description="An identifier representing the source list and item this item is synced with" ma:hidden="true" ma:internalName="SlSyncSrcID">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lSyncSrcID xmlns="c4b589f1-09e5-488f-9054-a9845171b823" xsi:nil="true"/>
  </documentManagement>
</p:properties>
</file>

<file path=customXml/itemProps1.xml><?xml version="1.0" encoding="utf-8"?>
<ds:datastoreItem xmlns:ds="http://schemas.openxmlformats.org/officeDocument/2006/customXml" ds:itemID="{84652590-8796-445B-9FFF-2D765E85F3C9}"/>
</file>

<file path=customXml/itemProps2.xml><?xml version="1.0" encoding="utf-8"?>
<ds:datastoreItem xmlns:ds="http://schemas.openxmlformats.org/officeDocument/2006/customXml" ds:itemID="{221C51D8-F449-45AA-B943-3FCFEBE8C559}"/>
</file>

<file path=customXml/itemProps3.xml><?xml version="1.0" encoding="utf-8"?>
<ds:datastoreItem xmlns:ds="http://schemas.openxmlformats.org/officeDocument/2006/customXml" ds:itemID="{0E1B1423-AEC6-4C35-9352-A62F2947BEDD}"/>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0x010100CD8AA2AAA2774447808321DD88E3A456</vt:lpwstr>
  </property>
</Properties>
</file>